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0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6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E8FE"/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5" autoAdjust="0"/>
  </p:normalViewPr>
  <p:slideViewPr>
    <p:cSldViewPr>
      <p:cViewPr varScale="1">
        <p:scale>
          <a:sx n="86" d="100"/>
          <a:sy n="86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AAF36-E583-4F14-8996-9D9A8065A8C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8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F191-F80C-481E-8E8C-BA5D18A4A9E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35E9F9-C357-4A57-A842-2DEDADFF7D7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30621-E35B-4759-8179-76088426B9C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BCD16-6E46-4CED-A6F6-7B79464255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315E-5093-439B-93B5-7FE1897D2CE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20B79-E5C8-4F1E-9A60-C0469840F87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7E00-6733-49D9-B302-4E3D2A379B7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5B16-6F90-4794-A9A2-1A005C036A4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BF560-ACA4-461F-9B49-9F617A1F13F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56860-0193-4B01-9436-3B8CE3F0101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3C503-DB20-4298-8F27-BEABF14374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8667-661A-414A-9CAC-CACEEB4ACE8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0E85D4A-B6DE-4669-9F86-A197D8190662}" type="slidenum">
              <a:rPr lang="en-US"/>
              <a:pPr/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1EBAB7B-08B7-4640-A144-51B1EB247A03}"/>
              </a:ext>
            </a:extLst>
          </p:cNvPr>
          <p:cNvSpPr/>
          <p:nvPr/>
        </p:nvSpPr>
        <p:spPr>
          <a:xfrm>
            <a:off x="2483768" y="2420888"/>
            <a:ext cx="4788532" cy="176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spcBef>
                <a:spcPts val="600"/>
              </a:spcBef>
              <a:buFontTx/>
              <a:buNone/>
            </a:pPr>
            <a:r>
              <a:rPr lang="de-DE" altLang="de-DE" sz="2800" dirty="0">
                <a:solidFill>
                  <a:schemeClr val="accent4">
                    <a:lumMod val="10000"/>
                  </a:schemeClr>
                </a:solidFill>
              </a:rPr>
              <a:t>Vorstellung von Latein anlässlich der Sprachenwahl in Klasse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067F91-C573-459E-9EBF-97350CB0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666750"/>
            <a:ext cx="5484812" cy="914400"/>
          </a:xfrm>
        </p:spPr>
        <p:txBody>
          <a:bodyPr/>
          <a:lstStyle/>
          <a:p>
            <a:r>
              <a:rPr lang="de-DE" sz="2400" kern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Exkursionen: Villa </a:t>
            </a:r>
            <a:r>
              <a:rPr lang="de-DE" sz="2400" kern="1200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rustica</a:t>
            </a:r>
            <a:r>
              <a:rPr lang="de-DE" sz="2400" kern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Hechingen/</a:t>
            </a:r>
            <a:br>
              <a:rPr lang="de-DE" sz="2400" kern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2400" kern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Stein (Klasse 6)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300874-1D2D-41DC-9AC3-320E40D8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5" descr="Ein Bild, das Gras, draußen, Himmel, Haus enthält.&#10;&#10;Automatisch generierte Beschreibung">
            <a:extLst>
              <a:ext uri="{FF2B5EF4-FFF2-40B4-BE49-F238E27FC236}">
                <a16:creationId xmlns:a16="http://schemas.microsoft.com/office/drawing/2014/main" id="{14819756-E53A-4A9A-873E-6FFB34A21E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77452"/>
            <a:ext cx="6099956" cy="4574967"/>
          </a:xfrm>
        </p:spPr>
      </p:pic>
    </p:spTree>
    <p:extLst>
      <p:ext uri="{BB962C8B-B14F-4D97-AF65-F5344CB8AC3E}">
        <p14:creationId xmlns:p14="http://schemas.microsoft.com/office/powerpoint/2010/main" val="411572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067F91-C573-459E-9EBF-97350CB0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666750"/>
            <a:ext cx="5484812" cy="914400"/>
          </a:xfrm>
        </p:spPr>
        <p:txBody>
          <a:bodyPr/>
          <a:lstStyle/>
          <a:p>
            <a:r>
              <a:rPr lang="de-DE" sz="2400" kern="1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Exkursionen: 3 Tage Trier (Klasse 9)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300874-1D2D-41DC-9AC3-320E40D8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nhaltsplatzhalter 40" descr="Ein Bild, das Gras, draußen, Baum, Himmel enthält.&#10;&#10;Automatisch generierte Beschreibung">
            <a:extLst>
              <a:ext uri="{FF2B5EF4-FFF2-40B4-BE49-F238E27FC236}">
                <a16:creationId xmlns:a16="http://schemas.microsoft.com/office/drawing/2014/main" id="{2EE2757B-1A49-47DB-B708-CC0B8DF3ED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3" y="1720850"/>
            <a:ext cx="6908800" cy="3886200"/>
          </a:xfrm>
        </p:spPr>
      </p:pic>
    </p:spTree>
    <p:extLst>
      <p:ext uri="{BB962C8B-B14F-4D97-AF65-F5344CB8AC3E}">
        <p14:creationId xmlns:p14="http://schemas.microsoft.com/office/powerpoint/2010/main" val="158551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7575836-684B-41FB-838F-8F316867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E28D978-1104-4214-8B9E-3F6134D975E7}"/>
              </a:ext>
            </a:extLst>
          </p:cNvPr>
          <p:cNvSpPr/>
          <p:nvPr/>
        </p:nvSpPr>
        <p:spPr>
          <a:xfrm>
            <a:off x="3597477" y="790541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 zum Latinum  am MPG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486C15CC-F8C8-4235-9837-9716C392D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4099044"/>
            <a:ext cx="2228" cy="554092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B97A0A-69F8-4557-9210-829DA6CD7FD5}"/>
              </a:ext>
            </a:extLst>
          </p:cNvPr>
          <p:cNvSpPr txBox="1"/>
          <p:nvPr/>
        </p:nvSpPr>
        <p:spPr>
          <a:xfrm>
            <a:off x="3851920" y="1956919"/>
            <a:ext cx="3024336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als 2.Fremdsprache </a:t>
            </a:r>
            <a:endParaRPr lang="de-DE" altLang="de-DE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Klasse 6</a:t>
            </a:r>
            <a:endParaRPr lang="de-DE" altLang="de-DE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Regelunterricht als Kernfach bis Klasse 10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Abschlussnote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mindestens „ausreichend“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675EBB-ED79-4805-8589-9A9370F2EEE5}"/>
              </a:ext>
            </a:extLst>
          </p:cNvPr>
          <p:cNvSpPr/>
          <p:nvPr/>
        </p:nvSpPr>
        <p:spPr>
          <a:xfrm>
            <a:off x="4542409" y="478064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Latinum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1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A2114BC-A51D-4D5F-93CC-8A7DCCC1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928138C-F455-4337-B2B9-6CFB35DBB424}"/>
              </a:ext>
            </a:extLst>
          </p:cNvPr>
          <p:cNvSpPr/>
          <p:nvPr/>
        </p:nvSpPr>
        <p:spPr>
          <a:xfrm>
            <a:off x="3347864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</a:t>
            </a:r>
            <a:r>
              <a:rPr lang="de-DE" altLang="de-DE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Latein?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Unterrichtssprache ist Deutsch.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 passive Sprachbeherrschung (Vokabeln nur von L nach D), 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 verstehen.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Rechtschreibung spielt fast keine Rolle, 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spricht, wie man schreibt.</a:t>
            </a:r>
          </a:p>
          <a:p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Es gibt Unterrichtsphasen, die auch ohne sprachliche Kenntnisse Sachthemen behandeln.</a:t>
            </a:r>
          </a:p>
          <a:p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5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5042CA2-4FEF-42E8-946D-6010FE34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AECD9FF-E25A-4E4D-AB84-43F3AAC59A91}"/>
              </a:ext>
            </a:extLst>
          </p:cNvPr>
          <p:cNvSpPr/>
          <p:nvPr/>
        </p:nvSpPr>
        <p:spPr>
          <a:xfrm>
            <a:off x="3059832" y="8367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schwierig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Latein?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„Tote“ Sprache, kein aktives Spracherlebnis möglich.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Formenreichtum:  Konjugation, Deklination</a:t>
            </a:r>
            <a:b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GB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audit – </a:t>
            </a:r>
            <a:r>
              <a:rPr lang="en-GB" alt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audiet</a:t>
            </a:r>
            <a:br>
              <a:rPr lang="en-GB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amicus, amici, </a:t>
            </a:r>
            <a:r>
              <a:rPr lang="en-GB" alt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amico</a:t>
            </a:r>
            <a:r>
              <a:rPr lang="en-GB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amicum</a:t>
            </a:r>
            <a:r>
              <a:rPr lang="en-GB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2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E0B6B5-4154-4226-BDB0-B4D120A5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8403" y="5902474"/>
            <a:ext cx="2895600" cy="381000"/>
          </a:xfrm>
        </p:spPr>
        <p:txBody>
          <a:bodyPr/>
          <a:lstStyle/>
          <a:p>
            <a:endParaRPr lang="en-US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93E50FA-B680-47F2-A1E6-EDEB127E0D20}"/>
              </a:ext>
            </a:extLst>
          </p:cNvPr>
          <p:cNvSpPr/>
          <p:nvPr/>
        </p:nvSpPr>
        <p:spPr>
          <a:xfrm>
            <a:off x="3107496" y="627852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Indizien, ob Latein passt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B2D0344-86C7-470F-9671-780E549A9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84324"/>
              </p:ext>
            </p:extLst>
          </p:nvPr>
        </p:nvGraphicFramePr>
        <p:xfrm>
          <a:off x="1607792" y="1196752"/>
          <a:ext cx="5928416" cy="4306585"/>
        </p:xfrm>
        <a:graphic>
          <a:graphicData uri="http://schemas.openxmlformats.org/drawingml/2006/table">
            <a:tbl>
              <a:tblPr/>
              <a:tblGrid>
                <a:gridCol w="3227897">
                  <a:extLst>
                    <a:ext uri="{9D8B030D-6E8A-4147-A177-3AD203B41FA5}">
                      <a16:colId xmlns:a16="http://schemas.microsoft.com/office/drawing/2014/main" val="725686647"/>
                    </a:ext>
                  </a:extLst>
                </a:gridCol>
                <a:gridCol w="2700519">
                  <a:extLst>
                    <a:ext uri="{9D8B030D-6E8A-4147-A177-3AD203B41FA5}">
                      <a16:colId xmlns:a16="http://schemas.microsoft.com/office/drawing/2014/main" val="755795022"/>
                    </a:ext>
                  </a:extLst>
                </a:gridCol>
              </a:tblGrid>
              <a:tr h="390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spricht dafür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nicht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894662"/>
                  </a:ext>
                </a:extLst>
              </a:tr>
              <a:tr h="570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sprachbegabt (Deutsch, Englisch..)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evtl. weitere Fremdsprachen 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Schwierigkeiten im Fach 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619062"/>
                  </a:ext>
                </a:extLst>
              </a:tr>
              <a:tr h="170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871964"/>
                  </a:ext>
                </a:extLst>
              </a:tr>
              <a:tr h="810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 an Geschichte, Archäologie, Asterix 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Viel Spaß mit den Römern!!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 Interesse an Hintergründen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451093"/>
                  </a:ext>
                </a:extLst>
              </a:tr>
              <a:tr h="164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97652"/>
                  </a:ext>
                </a:extLst>
              </a:tr>
              <a:tr h="810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Freude am Knobeln, Tüfteln, Puzzeln (z.B. auch in Mathematik: bleibt dran bis zur Lösung)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oberflächlich  - kein „Sitzfleisch“, gibt schnell auf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563922"/>
                  </a:ext>
                </a:extLst>
              </a:tr>
              <a:tr h="130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490664"/>
                  </a:ext>
                </a:extLst>
              </a:tr>
              <a:tr h="810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zurückhaltender Typ &gt; keine Lust auf  Rollenspiele, Dialogübungen... (Fremdsprachlicher Unterricht)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kommunikativ, produziert sich gern, spricht gerne vor anderen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23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1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C511C6-20BF-4AD9-B525-B927133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2000"/>
            <a:ext cx="7110809" cy="914400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sagen unsere Schüler*innen (Klasse 9 + 10):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98C053-F59D-4140-8F33-BC2588D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676B89-7590-49C1-8F4E-D28BCDCFD1F9}"/>
              </a:ext>
            </a:extLst>
          </p:cNvPr>
          <p:cNvSpPr txBox="1"/>
          <p:nvPr/>
        </p:nvSpPr>
        <p:spPr>
          <a:xfrm>
            <a:off x="755576" y="1916832"/>
            <a:ext cx="80137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Latein am MPG macht Spaß, weil…</a:t>
            </a:r>
          </a:p>
          <a:p>
            <a:endParaRPr lang="de-DE" sz="1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sehr vielfältig ist und ein Verständnis für Sprachen allgemein gibt.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MPG die besten Lateinlehrerinnen und -lehrer hat.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 eine neue Sprache lernt und trotzdem im Unterricht </a:t>
            </a:r>
            <a:b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Deutsch redet.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Kaiser, Gladiatoren und Wagenrennen interessante Themen sind.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 Lehrer immer Schritt für Schritt mit Spaß und Freude alles beibringen.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weiterbringt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man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sowohl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Fachwörter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b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Vokabeln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anderen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Fächern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herleiten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 das Leben im alten Rom kennenlernt.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6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C511C6-20BF-4AD9-B525-B927133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2000"/>
            <a:ext cx="7110809" cy="914400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sagen unsere Schüler*innen (Klasse 9 + 10):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98C053-F59D-4140-8F33-BC2588D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676B89-7590-49C1-8F4E-D28BCDCFD1F9}"/>
              </a:ext>
            </a:extLst>
          </p:cNvPr>
          <p:cNvSpPr txBox="1"/>
          <p:nvPr/>
        </p:nvSpPr>
        <p:spPr>
          <a:xfrm>
            <a:off x="862926" y="1916132"/>
            <a:ext cx="76161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Latein macht besonders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Spaß: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Übersetzen in Gruppen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„Latino-Rap“ (Verbformen-Rap)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Vokabelspiele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etwas über die Geschichte der Römer und des römischen </a:t>
            </a:r>
            <a:b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Reichs zu lernen.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enn man Serien oder Bücher liest und dort lateinische Texte</a:t>
            </a:r>
            <a:b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vorkommen, dann kann man diese auch verstehen.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Glücksgefühl nachdem man Vokabeln richtig (geraten) hat und</a:t>
            </a:r>
            <a:b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vom Lehrer gelobt wird oder die Geschichte und das Wissen,</a:t>
            </a:r>
            <a:b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man erlernt und dann in einem anderen Fach nutzen kann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 man in Gruppen übersetzen kann – das ist  fast wie Rätsel lösen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8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C511C6-20BF-4AD9-B525-B927133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2000"/>
            <a:ext cx="7110809" cy="914400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sagen unsere Schüler*innen (Klasse 9 + 10):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98C053-F59D-4140-8F33-BC2588D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676B89-7590-49C1-8F4E-D28BCDCFD1F9}"/>
              </a:ext>
            </a:extLst>
          </p:cNvPr>
          <p:cNvSpPr txBox="1"/>
          <p:nvPr/>
        </p:nvSpPr>
        <p:spPr>
          <a:xfrm>
            <a:off x="882162" y="1844824"/>
            <a:ext cx="75777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Ich profitiere von Latein, weil…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die sprachlichen Kenntnisse (Grammatik/Vokabeln) auch </a:t>
            </a:r>
            <a:b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anderen Sprachen anwenden kann.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dadurch andere Sprachen leichter lernen kann.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in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Deutsch,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Spanisch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Wörter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lateinischen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Vokablen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herleiten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kein Französisch nehmen muss.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jetzt eine gute Vokabellerntechnik habe.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mir mehr Möglichkeiten bei der Berufswahl gibt.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viele Grammatikbegriffe auch im Fach Deutsch gebraucht werden.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 Grammatik behandelt, die auch in anderen Fächern helfen kann.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 es nicht sprechen muss.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nun besser auswendig lernen kann.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1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C511C6-20BF-4AD9-B525-B927133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2000"/>
            <a:ext cx="7110809" cy="914400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sagen unsere Schüler*innen (Klasse 9 + 10):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98C053-F59D-4140-8F33-BC2588D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676B89-7590-49C1-8F4E-D28BCDCFD1F9}"/>
              </a:ext>
            </a:extLst>
          </p:cNvPr>
          <p:cNvSpPr txBox="1"/>
          <p:nvPr/>
        </p:nvSpPr>
        <p:spPr>
          <a:xfrm>
            <a:off x="1115616" y="1844824"/>
            <a:ext cx="74110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Latein ist besonders anstrengend: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ganzen Formen auswendig zu lernen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ganzen grammatischen Regeln im lateinischen Text zu </a:t>
            </a:r>
            <a:b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berücksichtigen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 Vokabeln auswendig zu lernen und Texte richtig zu übersetzen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Vokabeln und Stammformen zu lernen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immer am Ball zu bleiben und die Vokabeln zu wissen/wiederholen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Vokabelnwiederholen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allerdings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Fremdsprache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dazugehört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komplizierte Texte mit langen Sätzen zu übersetzen.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BA6FE-403D-4851-A683-1241645E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959" y="1484784"/>
            <a:ext cx="5484812" cy="914400"/>
          </a:xfrm>
        </p:spPr>
        <p:txBody>
          <a:bodyPr/>
          <a:lstStyle/>
          <a:p>
            <a:r>
              <a:rPr 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Vorstellung Fach Latein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C532D-438D-48D3-BCBE-D9D89BB4F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2727177"/>
            <a:ext cx="5484812" cy="2430015"/>
          </a:xfrm>
        </p:spPr>
        <p:txBody>
          <a:bodyPr/>
          <a:lstStyle/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bietet Latein?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Latinum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leicht in Latein?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schwierig in Latein?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Indizien, zu wem Latein „passt“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FDB387-5982-41E9-A7BC-C981EDF4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1613" y="5886450"/>
            <a:ext cx="5484812" cy="381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Gabriele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(WA) Max-Planck-Gymnasium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Böblingen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mpg-logo">
            <a:extLst>
              <a:ext uri="{FF2B5EF4-FFF2-40B4-BE49-F238E27FC236}">
                <a16:creationId xmlns:a16="http://schemas.microsoft.com/office/drawing/2014/main" id="{0883D883-A38C-4C1C-9C85-1EFB6912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1749"/>
            <a:ext cx="1058491" cy="3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5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C511C6-20BF-4AD9-B525-B927133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2000"/>
            <a:ext cx="7110809" cy="914400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sagen unsere Schüler*innen (Klasse 9 + 10):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98C053-F59D-4140-8F33-BC2588D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676B89-7590-49C1-8F4E-D28BCDCFD1F9}"/>
              </a:ext>
            </a:extLst>
          </p:cNvPr>
          <p:cNvSpPr txBox="1"/>
          <p:nvPr/>
        </p:nvSpPr>
        <p:spPr>
          <a:xfrm>
            <a:off x="899592" y="1873585"/>
            <a:ext cx="77444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Latein ist besonders leicht/angenehm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 du immer regelmäßig Vokabeln lernst, 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denn wenn du einmal nicht hinterher bist, wirst du das immer merken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 es wird schwer fallen das wieder aufzuholen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 die Rechtschreibung und die Aussprache nicht so schwierig sind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anzuwenden, da es sich nur um auswendig lernen handelt‘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 es sich - besonders in den unteren Klassen - sehr im Rahmen hält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 es in den höheren Klassen nicht schwerer wird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nichts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 man im Unterricht Deutsch reden kann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 Lern-/Arbeitsatmosphäre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Klassenarbeiten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6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C511C6-20BF-4AD9-B525-B927133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2000"/>
            <a:ext cx="7110809" cy="914400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sagen unsere Schüler*innen (Klasse 9 + 10):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98C053-F59D-4140-8F33-BC2588D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676B89-7590-49C1-8F4E-D28BCDCFD1F9}"/>
              </a:ext>
            </a:extLst>
          </p:cNvPr>
          <p:cNvSpPr txBox="1"/>
          <p:nvPr/>
        </p:nvSpPr>
        <p:spPr>
          <a:xfrm>
            <a:off x="782936" y="1628800"/>
            <a:ext cx="777616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rate dir davon ab/warne dich davor, Latein zu wählen, weil…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 ganz viel Übersetzen muss und alles aufeinander aufbaut.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gibt kein Grund. Wähl Latein. Es macht Spaß und es ist interessant.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warne dich nicht vor Latein, weil Französisch nicht besser ist. Beides ist leicht, </a:t>
            </a:r>
            <a:b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 man lernt und schwer, wenn man nicht lernt.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Grammatik irgendwann sehr viel wird.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sehr anspruchsvoll ist.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 eigentlich immer alle Vokabeln können muss.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sehr viele Vokabeln gibt, die sich sehr ähnlich sind und man deswegen beim Übersetzen </a:t>
            </a:r>
            <a:b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durcheinander kommen kann.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kommt drauf an, was für ein Typ du bist. Du musst dir klar sein, dass du von Anfang an </a:t>
            </a:r>
            <a:b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Vokabeln lernen musst. Wenn dir klar ist, wie wichtig die Schule im Allgemeinen für dein </a:t>
            </a:r>
            <a:b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Leben ist, und du keine Mühen scheust, auch mal zwei Stunden mehr zu lernen als deine </a:t>
            </a:r>
            <a:b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Freunde, ist Latein eine gute Wahl für dich. </a:t>
            </a: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ist wie ein Haus. Wenn das Grundgerüst des </a:t>
            </a:r>
            <a:b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Hauses nicht steht, fällt es eines Tages zusammen. 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kann es jedem nur raten, Latein zu wählen, weil es Spaß macht und weil man eine </a:t>
            </a:r>
            <a:b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Klassenfahrt nach Trier unternimmt, was sehr viel Spaß gemacht hat.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10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0BE77B-26CB-4CBF-B046-054CDC78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C54CB1B-9CD1-41E2-9BA6-EA96EDC19ED0}"/>
              </a:ext>
            </a:extLst>
          </p:cNvPr>
          <p:cNvSpPr/>
          <p:nvPr/>
        </p:nvSpPr>
        <p:spPr>
          <a:xfrm>
            <a:off x="2535438" y="1874727"/>
            <a:ext cx="536557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noch </a:t>
            </a: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haben: 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Weida  für Latein </a:t>
            </a: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Klein für Französisch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Mailadressen bekommen Sie über das Sekretariat.</a:t>
            </a:r>
          </a:p>
          <a:p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1F1A37-4224-4774-B7A3-31FAD1E2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57850"/>
            <a:ext cx="1504950" cy="65722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0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AF4B4-AE9C-4926-A850-03836113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bietet Latein?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AF788C-8E15-450A-A3A5-3F4FA394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Kulturfach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greifbare Spuren der Herrschaft der Römer (Bauwerke, Rechtssystem,...)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Sprache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„Spuren“ in den Sprachen der eroberten Gebiete: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5B9631-61EF-4758-A965-7190C18D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1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BAC93-514D-4C77-99A5-72FC3664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EEC0D6-D6A1-473D-8929-7C682A4A10B9}"/>
              </a:ext>
            </a:extLst>
          </p:cNvPr>
          <p:cNvSpPr txBox="1"/>
          <p:nvPr/>
        </p:nvSpPr>
        <p:spPr>
          <a:xfrm>
            <a:off x="2910348" y="1124744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Lehnwörter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fenestra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			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murus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fructus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romanischen Sprachen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lat.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dormire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italienisch: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dormire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französisch: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dormir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spanisch: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dormir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portugiesisch: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dormir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rumänisch: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lat. mater: 	italienisch: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französisch: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spanisch: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portugiesisch: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mãe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rumänisch: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mamă</a:t>
            </a:r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1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1C96D79-0A8B-4499-B9E4-927A1AA7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12D66D-75C9-F5B0-7801-B648CDE9B7AE}"/>
              </a:ext>
            </a:extLst>
          </p:cNvPr>
          <p:cNvSpPr txBox="1"/>
          <p:nvPr/>
        </p:nvSpPr>
        <p:spPr>
          <a:xfrm>
            <a:off x="1475656" y="1052736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im 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</a:rPr>
              <a:t>Englischen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to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accept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to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expect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arid,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senseless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nation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religion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narrator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notification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people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visit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school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4">
                    <a:lumMod val="10000"/>
                  </a:schemeClr>
                </a:solidFill>
              </a:rPr>
              <a:t>to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 separate,….</a:t>
            </a:r>
            <a:br>
              <a:rPr lang="de-DE" dirty="0">
                <a:solidFill>
                  <a:schemeClr val="accent4">
                    <a:lumMod val="10000"/>
                  </a:schemeClr>
                </a:solidFill>
              </a:rPr>
            </a:br>
            <a:br>
              <a:rPr lang="de-DE" dirty="0">
                <a:solidFill>
                  <a:schemeClr val="accent4">
                    <a:lumMod val="10000"/>
                  </a:schemeClr>
                </a:solidFill>
              </a:rPr>
            </a:br>
            <a:br>
              <a:rPr lang="de-DE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de-DE" i="1" dirty="0">
                <a:solidFill>
                  <a:schemeClr val="accent4">
                    <a:lumMod val="10000"/>
                  </a:schemeClr>
                </a:solidFill>
              </a:rPr>
              <a:t>Englisch, ursprünglich die Sprache der germanischen Angelsachsen in Britannien, hat heute weitgehend lateinischen Charakter. So wurden </a:t>
            </a:r>
            <a:r>
              <a:rPr lang="de-DE" b="1" i="1" dirty="0">
                <a:solidFill>
                  <a:schemeClr val="accent4">
                    <a:lumMod val="10000"/>
                  </a:schemeClr>
                </a:solidFill>
              </a:rPr>
              <a:t>mehr als die Hälfte</a:t>
            </a:r>
            <a:r>
              <a:rPr lang="de-DE" i="1" dirty="0">
                <a:solidFill>
                  <a:schemeClr val="accent4">
                    <a:lumMod val="10000"/>
                  </a:schemeClr>
                </a:solidFill>
              </a:rPr>
              <a:t> der Wörter, die man in der englischen Literatur findet, in irgendeiner Form - oft sogar völlig unverändert - bereits von den alten Römern gebraucht. [...] Insgesamt können wir 6 Perioden unterscheiden, in deren Verlauf der Sprache der Briten lateinisches Blut zugeführt wurde..."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</a:rPr>
              <a:t>Quelle</a:t>
            </a:r>
            <a:r>
              <a:rPr lang="de-DE" dirty="0">
                <a:solidFill>
                  <a:schemeClr val="accent4">
                    <a:lumMod val="10000"/>
                  </a:schemeClr>
                </a:solidFill>
              </a:rPr>
              <a:t>: Vossen, Carl: Latein - Muttersprache Europa, 5. Auflage, Düsseldorf, 1981; Seite 92.)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14C068-1908-451E-925B-51B291D4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F4BAB66-6085-4BED-9070-CF835D4A9213}"/>
              </a:ext>
            </a:extLst>
          </p:cNvPr>
          <p:cNvSpPr/>
          <p:nvPr/>
        </p:nvSpPr>
        <p:spPr>
          <a:xfrm>
            <a:off x="2339752" y="614463"/>
            <a:ext cx="6102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vielen Sprachen: 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Unbekanntes Vokabular ist leicht erschließbar.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Neue Vokabeln sind leichter zu lernen.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Die Vokabeln „stützen“ sich gegenseitig.</a:t>
            </a:r>
          </a:p>
          <a:p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Latein-Unterricht erhalten die Kinder eine solide Schulung in 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eine gute Basis für systematisches Sprachenlernen.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mit 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Migrationshintergrund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können bei entsprechend qualifizierter Lehrkraft auch ihre Kenntnisse der deutschen Sprache vertiefen. (Bsp.: fehlender Artikel sowohl im 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Türkischen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auch im Lateinischen – wie gehe ich im Deutschen damit um?)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Gestärktes 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Ausdrucksvermögen in der Muttersprache 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Übersetzen vom Lateinischen ins Deutsche (wird in den modernen Fremdsprachen immer weniger gemacht)</a:t>
            </a:r>
          </a:p>
        </p:txBody>
      </p:sp>
    </p:spTree>
    <p:extLst>
      <p:ext uri="{BB962C8B-B14F-4D97-AF65-F5344CB8AC3E}">
        <p14:creationId xmlns:p14="http://schemas.microsoft.com/office/powerpoint/2010/main" val="266644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F471282-C98C-413F-AC1C-43502608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D630BF-C142-48D7-9036-9936C8812420}"/>
              </a:ext>
            </a:extLst>
          </p:cNvPr>
          <p:cNvSpPr/>
          <p:nvPr/>
        </p:nvSpPr>
        <p:spPr>
          <a:xfrm>
            <a:off x="2915816" y="908720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als Wissenschaftssprache: Hilfe beim Lernen und Verstehen von Fachbegriffen:</a:t>
            </a:r>
          </a:p>
          <a:p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16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Tangente, Radius, 	Sekante </a:t>
            </a:r>
          </a:p>
          <a:p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16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Soziologie</a:t>
            </a:r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Imperialismus, 	propagandistisch, Mediator, 	Interaktion</a:t>
            </a:r>
          </a:p>
          <a:p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16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Aggression, 	Projektion, Demenz, Libido</a:t>
            </a:r>
          </a:p>
          <a:p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16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mutieren, Evolution, 	selektiv</a:t>
            </a:r>
          </a:p>
          <a:p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16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Rechtsprechung</a:t>
            </a:r>
            <a:r>
              <a:rPr lang="de-DE" altLang="de-DE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Legalitätsprinzip, 	Initiativrecht,...</a:t>
            </a:r>
          </a:p>
        </p:txBody>
      </p:sp>
    </p:spTree>
    <p:extLst>
      <p:ext uri="{BB962C8B-B14F-4D97-AF65-F5344CB8AC3E}">
        <p14:creationId xmlns:p14="http://schemas.microsoft.com/office/powerpoint/2010/main" val="97722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24380C-0F97-43B3-97BF-45AC5457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00FB010-8326-4E49-867E-E8EE74B94E35}"/>
              </a:ext>
            </a:extLst>
          </p:cNvPr>
          <p:cNvSpPr/>
          <p:nvPr/>
        </p:nvSpPr>
        <p:spPr>
          <a:xfrm>
            <a:off x="2843808" y="836712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vertieftes Hintergrundverständnis:</a:t>
            </a:r>
          </a:p>
          <a:p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Texten 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(Zitate in Zeitungen: „Wir kamen, sahen und versagten“ über den UN-Einsatz im Kosovo, in Anlehnung an Julius Caesar)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Alltag 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 </a:t>
            </a:r>
            <a:r>
              <a:rPr lang="de-DE" altLang="de-DE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Misereor, Audi, Nivea,...)</a:t>
            </a:r>
          </a:p>
        </p:txBody>
      </p:sp>
    </p:spTree>
    <p:extLst>
      <p:ext uri="{BB962C8B-B14F-4D97-AF65-F5344CB8AC3E}">
        <p14:creationId xmlns:p14="http://schemas.microsoft.com/office/powerpoint/2010/main" val="61887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D689C66-39E4-407A-991A-4F70A65C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300C878-8697-4DBB-9918-F29A95144FEE}"/>
              </a:ext>
            </a:extLst>
          </p:cNvPr>
          <p:cNvSpPr/>
          <p:nvPr/>
        </p:nvSpPr>
        <p:spPr>
          <a:xfrm>
            <a:off x="2771800" y="764704"/>
            <a:ext cx="5544616" cy="587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altLang="de-DE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Zusammenfassung: Was bietet Latein?</a:t>
            </a:r>
          </a:p>
          <a:p>
            <a:pPr>
              <a:lnSpc>
                <a:spcPct val="80000"/>
              </a:lnSpc>
            </a:pPr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fremdsprachliche Kompetenz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muttersprachliche Kompetenz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kulturelle Kompetenz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vertiefte Allgemeinbildung (Basis der europäischen Kultur)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Daher ist das sogenannte</a:t>
            </a:r>
            <a:r>
              <a:rPr lang="de-DE" altLang="de-DE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Latinum</a:t>
            </a: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einige Studiengänge erforderlich.</a:t>
            </a:r>
          </a:p>
          <a:p>
            <a:pPr>
              <a:lnSpc>
                <a:spcPct val="150000"/>
              </a:lnSpc>
              <a:buFontTx/>
              <a:buNone/>
            </a:pPr>
            <a:endParaRPr lang="de-DE" alt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natürlich bietet Latein auch viel Spaß, zum Beispiel bei den vielen Exkursionen, spielerischen Elementen im Unterricht,…</a:t>
            </a:r>
          </a:p>
          <a:p>
            <a:endParaRPr lang="de-DE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6093117-FF17-4573-94D4-FC89EEE5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10658"/>
            <a:ext cx="884344" cy="1556792"/>
          </a:xfrm>
          <a:prstGeom prst="rect">
            <a:avLst/>
          </a:prstGeom>
        </p:spPr>
      </p:pic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51610C67-E03F-4860-9778-F4C8F6371D49}"/>
              </a:ext>
            </a:extLst>
          </p:cNvPr>
          <p:cNvSpPr/>
          <p:nvPr/>
        </p:nvSpPr>
        <p:spPr>
          <a:xfrm>
            <a:off x="2648032" y="5013176"/>
            <a:ext cx="5668384" cy="1254274"/>
          </a:xfrm>
          <a:prstGeom prst="wedgeRoundRectCallout">
            <a:avLst>
              <a:gd name="adj1" fmla="val -57951"/>
              <a:gd name="adj2" fmla="val -35175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60974"/>
      </p:ext>
    </p:extLst>
  </p:cSld>
  <p:clrMapOvr>
    <a:masterClrMapping/>
  </p:clrMapOvr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C98DE9-D5AD-4E1D-8B39-0BDCA5DD8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Entwurfsvorlage Korinthische Säulen</Template>
  <TotalTime>0</TotalTime>
  <Words>1583</Words>
  <Application>Microsoft Office PowerPoint</Application>
  <PresentationFormat>Bildschirmpräsentation (4:3)</PresentationFormat>
  <Paragraphs>159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Palatino Linotype</vt:lpstr>
      <vt:lpstr>Symbol</vt:lpstr>
      <vt:lpstr>Corinthian columns design template</vt:lpstr>
      <vt:lpstr>PowerPoint-Präsentation</vt:lpstr>
      <vt:lpstr>Vorstellung Fach Latein</vt:lpstr>
      <vt:lpstr>Was bietet Latein?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Exkursionen: Villa rustica Hechingen/ Stein (Klasse 6)</vt:lpstr>
      <vt:lpstr>Exkursionen: 3 Tage Trier (Klasse 9)</vt:lpstr>
      <vt:lpstr>PowerPoint-Präsentation</vt:lpstr>
      <vt:lpstr>PowerPoint-Präsentation</vt:lpstr>
      <vt:lpstr>PowerPoint-Präsentation</vt:lpstr>
      <vt:lpstr>PowerPoint-Präsentation</vt:lpstr>
      <vt:lpstr>Das sagen unsere Schüler*innen (Klasse 9 + 10):</vt:lpstr>
      <vt:lpstr>Das sagen unsere Schüler*innen (Klasse 9 + 10):</vt:lpstr>
      <vt:lpstr>Das sagen unsere Schüler*innen (Klasse 9 + 10):</vt:lpstr>
      <vt:lpstr>Das sagen unsere Schüler*innen (Klasse 9 + 10):</vt:lpstr>
      <vt:lpstr>Das sagen unsere Schüler*innen (Klasse 9 + 10):</vt:lpstr>
      <vt:lpstr>Das sagen unsere Schüler*innen (Klasse 9 + 10):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MadameMagistra</dc:creator>
  <cp:keywords/>
  <dc:description/>
  <cp:lastModifiedBy>Frau Weida</cp:lastModifiedBy>
  <cp:revision>32</cp:revision>
  <dcterms:created xsi:type="dcterms:W3CDTF">2020-01-31T14:51:58Z</dcterms:created>
  <dcterms:modified xsi:type="dcterms:W3CDTF">2024-02-25T14:06:07Z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TC011594391031</vt:lpwstr>
  </property>
</Properties>
</file>